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4" r:id="rId7"/>
    <p:sldId id="265" r:id="rId8"/>
    <p:sldId id="262" r:id="rId9"/>
    <p:sldId id="263" r:id="rId10"/>
    <p:sldId id="266" r:id="rId11"/>
    <p:sldId id="267" r:id="rId12"/>
    <p:sldId id="268" r:id="rId13"/>
    <p:sldId id="269" r:id="rId14"/>
    <p:sldId id="27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varScale="1">
        <p:scale>
          <a:sx n="104" d="100"/>
          <a:sy n="104" d="100"/>
        </p:scale>
        <p:origin x="-174" y="-84"/>
      </p:cViewPr>
      <p:guideLst>
        <p:guide orient="horz" pos="2160"/>
        <p:guide pos="2880"/>
      </p:guideLst>
    </p:cSldViewPr>
  </p:slideViewPr>
  <p:outlineViewPr>
    <p:cViewPr>
      <p:scale>
        <a:sx n="33" d="100"/>
        <a:sy n="33" d="100"/>
      </p:scale>
      <p:origin x="0" y="258"/>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21768BDB-E821-400E-96BA-81467FFBDF51}" type="datetimeFigureOut">
              <a:rPr lang="en-US" smtClean="0"/>
              <a:pPr/>
              <a:t>10/27/2010</a:t>
            </a:fld>
            <a:endParaRPr lang="en-US"/>
          </a:p>
        </p:txBody>
      </p:sp>
      <p:sp>
        <p:nvSpPr>
          <p:cNvPr id="17" name="Slide Number Placeholder 16"/>
          <p:cNvSpPr>
            <a:spLocks noGrp="1"/>
          </p:cNvSpPr>
          <p:nvPr>
            <p:ph type="sldNum" sz="quarter" idx="11"/>
          </p:nvPr>
        </p:nvSpPr>
        <p:spPr/>
        <p:txBody>
          <a:bodyPr/>
          <a:lstStyle/>
          <a:p>
            <a:fld id="{B9C88FB2-1DF4-41C0-813A-33636353D269}" type="slidenum">
              <a:rPr lang="en-US" smtClean="0"/>
              <a:pPr/>
              <a:t>‹#›</a:t>
            </a:fld>
            <a:endParaRPr lang="en-US"/>
          </a:p>
        </p:txBody>
      </p:sp>
      <p:sp>
        <p:nvSpPr>
          <p:cNvPr id="19" name="Footer Placeholder 1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768BDB-E821-400E-96BA-81467FFBDF51}" type="datetimeFigureOut">
              <a:rPr lang="en-US" smtClean="0"/>
              <a:pPr/>
              <a:t>10/27/2010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C88FB2-1DF4-41C0-813A-33636353D26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768BDB-E821-400E-96BA-81467FFBDF51}" type="datetimeFigureOut">
              <a:rPr lang="en-US" smtClean="0"/>
              <a:pPr/>
              <a:t>10/27/2010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C88FB2-1DF4-41C0-813A-33636353D269}" type="slidenum">
              <a:rPr lang="en-US" smtClean="0"/>
              <a:pPr/>
              <a:t>‹#›</a:t>
            </a:fld>
            <a:endParaRPr lang="en-US"/>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21768BDB-E821-400E-96BA-81467FFBDF51}" type="datetimeFigureOut">
              <a:rPr lang="en-US" smtClean="0"/>
              <a:pPr/>
              <a:t>10/27/2010</a:t>
            </a:fld>
            <a:endParaRPr lang="en-US"/>
          </a:p>
        </p:txBody>
      </p:sp>
      <p:sp>
        <p:nvSpPr>
          <p:cNvPr id="12" name="Slide Number Placeholder 11"/>
          <p:cNvSpPr>
            <a:spLocks noGrp="1"/>
          </p:cNvSpPr>
          <p:nvPr>
            <p:ph type="sldNum" sz="quarter" idx="15"/>
          </p:nvPr>
        </p:nvSpPr>
        <p:spPr/>
        <p:txBody>
          <a:bodyPr/>
          <a:lstStyle/>
          <a:p>
            <a:fld id="{B9C88FB2-1DF4-41C0-813A-33636353D269}" type="slidenum">
              <a:rPr lang="en-US" smtClean="0"/>
              <a:pPr/>
              <a:t>‹#›</a:t>
            </a:fld>
            <a:endParaRPr lang="en-US"/>
          </a:p>
        </p:txBody>
      </p:sp>
      <p:sp>
        <p:nvSpPr>
          <p:cNvPr id="13" name="Footer Placeholder 12"/>
          <p:cNvSpPr>
            <a:spLocks noGrp="1"/>
          </p:cNvSpPr>
          <p:nvPr>
            <p:ph type="ftr" sz="quarter" idx="16"/>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21768BDB-E821-400E-96BA-81467FFBDF51}" type="datetimeFigureOut">
              <a:rPr lang="en-US" smtClean="0"/>
              <a:pPr/>
              <a:t>10/27/2010</a:t>
            </a:fld>
            <a:endParaRPr lang="en-US"/>
          </a:p>
        </p:txBody>
      </p:sp>
      <p:sp>
        <p:nvSpPr>
          <p:cNvPr id="14" name="Slide Number Placeholder 13"/>
          <p:cNvSpPr>
            <a:spLocks noGrp="1"/>
          </p:cNvSpPr>
          <p:nvPr>
            <p:ph type="sldNum" sz="quarter" idx="11"/>
          </p:nvPr>
        </p:nvSpPr>
        <p:spPr/>
        <p:txBody>
          <a:bodyPr/>
          <a:lstStyle/>
          <a:p>
            <a:fld id="{B9C88FB2-1DF4-41C0-813A-33636353D269}" type="slidenum">
              <a:rPr lang="en-US" smtClean="0"/>
              <a:pPr/>
              <a:t>‹#›</a:t>
            </a:fld>
            <a:endParaRPr lang="en-US"/>
          </a:p>
        </p:txBody>
      </p:sp>
      <p:sp>
        <p:nvSpPr>
          <p:cNvPr id="15" name="Footer Placeholder 14"/>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21768BDB-E821-400E-96BA-81467FFBDF51}" type="datetimeFigureOut">
              <a:rPr lang="en-US" smtClean="0"/>
              <a:pPr/>
              <a:t>10/27/2010</a:t>
            </a:fld>
            <a:endParaRPr lang="en-US"/>
          </a:p>
        </p:txBody>
      </p:sp>
      <p:sp>
        <p:nvSpPr>
          <p:cNvPr id="12" name="Slide Number Placeholder 11"/>
          <p:cNvSpPr>
            <a:spLocks noGrp="1"/>
          </p:cNvSpPr>
          <p:nvPr>
            <p:ph type="sldNum" sz="quarter" idx="16"/>
          </p:nvPr>
        </p:nvSpPr>
        <p:spPr/>
        <p:txBody>
          <a:bodyPr/>
          <a:lstStyle/>
          <a:p>
            <a:fld id="{B9C88FB2-1DF4-41C0-813A-33636353D269}" type="slidenum">
              <a:rPr lang="en-US" smtClean="0"/>
              <a:pPr/>
              <a:t>‹#›</a:t>
            </a:fld>
            <a:endParaRPr lang="en-US"/>
          </a:p>
        </p:txBody>
      </p:sp>
      <p:sp>
        <p:nvSpPr>
          <p:cNvPr id="13" name="Footer Placeholder 12"/>
          <p:cNvSpPr>
            <a:spLocks noGrp="1"/>
          </p:cNvSpPr>
          <p:nvPr>
            <p:ph type="ftr" sz="quarter" idx="17"/>
          </p:nvPr>
        </p:nvSpPr>
        <p:spPr/>
        <p:txBody>
          <a:bodyPr/>
          <a:lstStyle/>
          <a:p>
            <a:endParaRPr lang="en-US"/>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21768BDB-E821-400E-96BA-81467FFBDF51}" type="datetimeFigureOut">
              <a:rPr lang="en-US" smtClean="0"/>
              <a:pPr/>
              <a:t>10/27/2010</a:t>
            </a:fld>
            <a:endParaRPr lang="en-US"/>
          </a:p>
        </p:txBody>
      </p:sp>
      <p:sp>
        <p:nvSpPr>
          <p:cNvPr id="12" name="Slide Number Placeholder 11"/>
          <p:cNvSpPr>
            <a:spLocks noGrp="1"/>
          </p:cNvSpPr>
          <p:nvPr>
            <p:ph type="sldNum" sz="quarter" idx="17"/>
          </p:nvPr>
        </p:nvSpPr>
        <p:spPr/>
        <p:txBody>
          <a:bodyPr/>
          <a:lstStyle/>
          <a:p>
            <a:fld id="{B9C88FB2-1DF4-41C0-813A-33636353D269}" type="slidenum">
              <a:rPr lang="en-US" smtClean="0"/>
              <a:pPr/>
              <a:t>‹#›</a:t>
            </a:fld>
            <a:endParaRPr lang="en-US"/>
          </a:p>
        </p:txBody>
      </p:sp>
      <p:sp>
        <p:nvSpPr>
          <p:cNvPr id="13" name="Footer Placeholder 12"/>
          <p:cNvSpPr>
            <a:spLocks noGrp="1"/>
          </p:cNvSpPr>
          <p:nvPr>
            <p:ph type="ftr" sz="quarter" idx="18"/>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21768BDB-E821-400E-96BA-81467FFBDF51}" type="datetimeFigureOut">
              <a:rPr lang="en-US" smtClean="0"/>
              <a:pPr/>
              <a:t>10/27/2010</a:t>
            </a:fld>
            <a:endParaRPr lang="en-US"/>
          </a:p>
        </p:txBody>
      </p:sp>
      <p:sp>
        <p:nvSpPr>
          <p:cNvPr id="16" name="Slide Number Placeholder 15"/>
          <p:cNvSpPr>
            <a:spLocks noGrp="1"/>
          </p:cNvSpPr>
          <p:nvPr>
            <p:ph type="sldNum" sz="quarter" idx="11"/>
          </p:nvPr>
        </p:nvSpPr>
        <p:spPr/>
        <p:txBody>
          <a:bodyPr/>
          <a:lstStyle/>
          <a:p>
            <a:fld id="{B9C88FB2-1DF4-41C0-813A-33636353D269}"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21768BDB-E821-400E-96BA-81467FFBDF51}" type="datetimeFigureOut">
              <a:rPr lang="en-US" smtClean="0"/>
              <a:pPr/>
              <a:t>10/27/2010</a:t>
            </a:fld>
            <a:endParaRPr lang="en-US"/>
          </a:p>
        </p:txBody>
      </p:sp>
      <p:sp>
        <p:nvSpPr>
          <p:cNvPr id="8" name="Slide Number Placeholder 7"/>
          <p:cNvSpPr>
            <a:spLocks noGrp="1"/>
          </p:cNvSpPr>
          <p:nvPr>
            <p:ph type="sldNum" sz="quarter" idx="11"/>
          </p:nvPr>
        </p:nvSpPr>
        <p:spPr/>
        <p:txBody>
          <a:bodyPr/>
          <a:lstStyle/>
          <a:p>
            <a:fld id="{B9C88FB2-1DF4-41C0-813A-33636353D269}"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21768BDB-E821-400E-96BA-81467FFBDF51}" type="datetimeFigureOut">
              <a:rPr lang="en-US" smtClean="0"/>
              <a:pPr/>
              <a:t>10/27/2010</a:t>
            </a:fld>
            <a:endParaRPr lang="en-US"/>
          </a:p>
        </p:txBody>
      </p:sp>
      <p:sp>
        <p:nvSpPr>
          <p:cNvPr id="19" name="Slide Number Placeholder 18"/>
          <p:cNvSpPr>
            <a:spLocks noGrp="1"/>
          </p:cNvSpPr>
          <p:nvPr>
            <p:ph type="sldNum" sz="quarter" idx="16"/>
          </p:nvPr>
        </p:nvSpPr>
        <p:spPr/>
        <p:txBody>
          <a:bodyPr/>
          <a:lstStyle/>
          <a:p>
            <a:fld id="{B9C88FB2-1DF4-41C0-813A-33636353D269}" type="slidenum">
              <a:rPr lang="en-US" smtClean="0"/>
              <a:pPr/>
              <a:t>‹#›</a:t>
            </a:fld>
            <a:endParaRPr lang="en-US"/>
          </a:p>
        </p:txBody>
      </p:sp>
      <p:sp>
        <p:nvSpPr>
          <p:cNvPr id="23" name="Footer Placeholder 22"/>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fld id="{21768BDB-E821-400E-96BA-81467FFBDF51}" type="datetimeFigureOut">
              <a:rPr lang="en-US" smtClean="0"/>
              <a:pPr/>
              <a:t>10/27/2010</a:t>
            </a:fld>
            <a:endParaRPr lang="en-US"/>
          </a:p>
        </p:txBody>
      </p:sp>
      <p:sp>
        <p:nvSpPr>
          <p:cNvPr id="14" name="Slide Number Placeholder 13"/>
          <p:cNvSpPr>
            <a:spLocks noGrp="1"/>
          </p:cNvSpPr>
          <p:nvPr>
            <p:ph type="sldNum" sz="quarter" idx="15"/>
          </p:nvPr>
        </p:nvSpPr>
        <p:spPr>
          <a:xfrm>
            <a:off x="4038600" y="6172200"/>
            <a:ext cx="1066800" cy="304800"/>
          </a:xfrm>
        </p:spPr>
        <p:txBody>
          <a:bodyPr/>
          <a:lstStyle/>
          <a:p>
            <a:fld id="{B9C88FB2-1DF4-41C0-813A-33636353D269}" type="slidenum">
              <a:rPr lang="en-US" smtClean="0"/>
              <a:pPr/>
              <a:t>‹#›</a:t>
            </a:fld>
            <a:endParaRPr lang="en-US"/>
          </a:p>
        </p:txBody>
      </p:sp>
      <p:sp>
        <p:nvSpPr>
          <p:cNvPr id="15" name="Footer Placeholder 14"/>
          <p:cNvSpPr>
            <a:spLocks noGrp="1"/>
          </p:cNvSpPr>
          <p:nvPr>
            <p:ph type="ftr" sz="quarter" idx="16"/>
          </p:nvPr>
        </p:nvSpPr>
        <p:spPr>
          <a:xfrm>
            <a:off x="1447800" y="6486525"/>
            <a:ext cx="6248400" cy="29210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21768BDB-E821-400E-96BA-81467FFBDF51}" type="datetimeFigureOut">
              <a:rPr lang="en-US" smtClean="0"/>
              <a:pPr/>
              <a:t>10/27/2010</a:t>
            </a:fld>
            <a:endParaRPr lang="en-US"/>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B9C88FB2-1DF4-41C0-813A-33636353D269}" type="slidenum">
              <a:rPr lang="en-US" smtClean="0"/>
              <a:pPr/>
              <a:t>‹#›</a:t>
            </a:fld>
            <a:endParaRPr lang="en-US"/>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11.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emf"/><Relationship Id="rId2" Type="http://schemas.openxmlformats.org/officeDocument/2006/relationships/image" Target="../media/image18.emf"/><Relationship Id="rId1" Type="http://schemas.openxmlformats.org/officeDocument/2006/relationships/slideLayout" Target="../slideLayouts/slideLayout6.xml"/><Relationship Id="rId6" Type="http://schemas.openxmlformats.org/officeDocument/2006/relationships/image" Target="../media/image22.jpe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whatthebleep.com/scientists/#Emoto" TargetMode="External"/><Relationship Id="rId2" Type="http://schemas.openxmlformats.org/officeDocument/2006/relationships/hyperlink" Target="http://www.its.caltech.edu/~atomic/snowcrystals/class/class.htm" TargetMode="External"/><Relationship Id="rId1" Type="http://schemas.openxmlformats.org/officeDocument/2006/relationships/slideLayout" Target="../slideLayouts/slideLayout2.xml"/><Relationship Id="rId5" Type="http://schemas.openxmlformats.org/officeDocument/2006/relationships/hyperlink" Target="http://library.thinkquest.org/19537/Physics4.html" TargetMode="External"/><Relationship Id="rId4" Type="http://schemas.openxmlformats.org/officeDocument/2006/relationships/hyperlink" Target="http://www.reversespins.com/Water_Crystal_Healing.htm" TargetMode="Externa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Water/Ice</a:t>
            </a:r>
            <a:endParaRPr lang="en-US" sz="3200" dirty="0"/>
          </a:p>
        </p:txBody>
      </p:sp>
      <p:sp>
        <p:nvSpPr>
          <p:cNvPr id="5" name="TextBox 4"/>
          <p:cNvSpPr txBox="1"/>
          <p:nvPr/>
        </p:nvSpPr>
        <p:spPr>
          <a:xfrm>
            <a:off x="609600" y="3767351"/>
            <a:ext cx="3429000" cy="523220"/>
          </a:xfrm>
          <a:prstGeom prst="rect">
            <a:avLst/>
          </a:prstGeom>
          <a:noFill/>
        </p:spPr>
        <p:txBody>
          <a:bodyPr wrap="square" rtlCol="0">
            <a:spAutoFit/>
          </a:bodyPr>
          <a:lstStyle/>
          <a:p>
            <a:r>
              <a:rPr lang="en-US" sz="2800" dirty="0" smtClean="0"/>
              <a:t>By Elizabeth K Miller</a:t>
            </a:r>
            <a:endParaRPr lang="en-US" sz="2800" dirty="0"/>
          </a:p>
        </p:txBody>
      </p:sp>
    </p:spTree>
    <p:extLst>
      <p:ext uri="{BB962C8B-B14F-4D97-AF65-F5344CB8AC3E}">
        <p14:creationId xmlns:p14="http://schemas.microsoft.com/office/powerpoint/2010/main" xmlns="" val="37358332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Physics and Crystal Formations</a:t>
            </a:r>
            <a:endParaRPr 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9821" y="1703357"/>
            <a:ext cx="8737234" cy="3752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 name="Picture 3" descr="http://www.its.caltech.edu/~atomic/snowcrystals/class/xstellarplate.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40218" y="2129472"/>
            <a:ext cx="1393582" cy="1223328"/>
          </a:xfrm>
          <a:prstGeom prst="rect">
            <a:avLst/>
          </a:prstGeom>
          <a:noFill/>
          <a:ln>
            <a:noFill/>
          </a:ln>
        </p:spPr>
      </p:pic>
      <p:pic>
        <p:nvPicPr>
          <p:cNvPr id="5" name="Picture 4" descr="http://www.its.caltech.edu/~atomic/snowcrystals/class/xsimpleprisms.jpg"/>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2006" y="2189821"/>
            <a:ext cx="1835394" cy="1162979"/>
          </a:xfrm>
          <a:prstGeom prst="rect">
            <a:avLst/>
          </a:prstGeom>
          <a:noFill/>
          <a:ln>
            <a:noFill/>
          </a:ln>
        </p:spPr>
      </p:pic>
      <p:pic>
        <p:nvPicPr>
          <p:cNvPr id="6" name="Picture 5" descr="http://www.its.caltech.edu/~atomic/snowcrystals/class/xsectoredplates.jpg"/>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508438" y="2150854"/>
            <a:ext cx="1892362" cy="1143000"/>
          </a:xfrm>
          <a:prstGeom prst="rect">
            <a:avLst/>
          </a:prstGeom>
          <a:noFill/>
          <a:ln>
            <a:noFill/>
          </a:ln>
        </p:spPr>
      </p:pic>
      <p:pic>
        <p:nvPicPr>
          <p:cNvPr id="7" name="Picture 6" descr="http://www.its.caltech.edu/~atomic/snowcrystals/class/xstellardendrite.jpg"/>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315200" y="2189821"/>
            <a:ext cx="1581150" cy="1143000"/>
          </a:xfrm>
          <a:prstGeom prst="rect">
            <a:avLst/>
          </a:prstGeom>
          <a:noFill/>
          <a:ln>
            <a:noFill/>
          </a:ln>
        </p:spPr>
      </p:pic>
      <p:pic>
        <p:nvPicPr>
          <p:cNvPr id="7171" name="Picture 3"/>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6233" y="3667858"/>
            <a:ext cx="8820822" cy="342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descr="http://www.its.caltech.edu/~atomic/snowcrystals/class/xfernlike.jpg"/>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22006" y="4281854"/>
            <a:ext cx="1454394" cy="1356946"/>
          </a:xfrm>
          <a:prstGeom prst="rect">
            <a:avLst/>
          </a:prstGeom>
          <a:noFill/>
          <a:ln>
            <a:noFill/>
          </a:ln>
        </p:spPr>
      </p:pic>
      <p:pic>
        <p:nvPicPr>
          <p:cNvPr id="11" name="Picture 10" descr="http://www.its.caltech.edu/~atomic/snowcrystals/class/xhollowcolumn.jpg"/>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2514600" y="4281854"/>
            <a:ext cx="1447800" cy="1258765"/>
          </a:xfrm>
          <a:prstGeom prst="rect">
            <a:avLst/>
          </a:prstGeom>
          <a:noFill/>
          <a:ln>
            <a:noFill/>
          </a:ln>
        </p:spPr>
      </p:pic>
      <p:pic>
        <p:nvPicPr>
          <p:cNvPr id="12" name="Picture 11" descr="http://www.its.caltech.edu/~atomic/snowcrystals/class/xneedles.jpg"/>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4508438" y="4318489"/>
            <a:ext cx="1587562" cy="1222130"/>
          </a:xfrm>
          <a:prstGeom prst="rect">
            <a:avLst/>
          </a:prstGeom>
          <a:noFill/>
          <a:ln>
            <a:noFill/>
          </a:ln>
        </p:spPr>
      </p:pic>
      <p:pic>
        <p:nvPicPr>
          <p:cNvPr id="13" name="Picture 12" descr="http://www.its.caltech.edu/~atomic/snowcrystals/class/xcappedcolumn.jpg"/>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7010400" y="4358054"/>
            <a:ext cx="1304925" cy="1143000"/>
          </a:xfrm>
          <a:prstGeom prst="rect">
            <a:avLst/>
          </a:prstGeom>
          <a:noFill/>
          <a:ln>
            <a:noFill/>
          </a:ln>
        </p:spPr>
      </p:pic>
    </p:spTree>
    <p:extLst>
      <p:ext uri="{BB962C8B-B14F-4D97-AF65-F5344CB8AC3E}">
        <p14:creationId xmlns:p14="http://schemas.microsoft.com/office/powerpoint/2010/main" xmlns="" val="24990559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381000"/>
            <a:ext cx="8915400" cy="10039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 name="Picture 3" descr="http://www.its.caltech.edu/~atomic/snowcrystals/class/xdoubleplate.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905000"/>
            <a:ext cx="1752600" cy="1333500"/>
          </a:xfrm>
          <a:prstGeom prst="rect">
            <a:avLst/>
          </a:prstGeom>
          <a:noFill/>
          <a:ln>
            <a:noFill/>
          </a:ln>
        </p:spPr>
      </p:pic>
      <p:pic>
        <p:nvPicPr>
          <p:cNvPr id="5" name="Picture 4" descr="http://www.its.caltech.edu/~atomic/snowcrystals/class/xsplitplates.jpg"/>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362200" y="1905000"/>
            <a:ext cx="1371600" cy="1333500"/>
          </a:xfrm>
          <a:prstGeom prst="rect">
            <a:avLst/>
          </a:prstGeom>
          <a:noFill/>
          <a:ln>
            <a:noFill/>
          </a:ln>
        </p:spPr>
      </p:pic>
      <p:pic>
        <p:nvPicPr>
          <p:cNvPr id="6" name="Picture 5" descr="http://www.its.caltech.edu/~atomic/snowcrystals/class/xtriangular.jpg"/>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343400" y="1906017"/>
            <a:ext cx="1828800" cy="1332483"/>
          </a:xfrm>
          <a:prstGeom prst="rect">
            <a:avLst/>
          </a:prstGeom>
          <a:noFill/>
          <a:ln>
            <a:noFill/>
          </a:ln>
        </p:spPr>
      </p:pic>
      <p:pic>
        <p:nvPicPr>
          <p:cNvPr id="7" name="Picture 6" descr="http://www.its.caltech.edu/~atomic/snowcrystals/class/xtwelvesided.jpg"/>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937443" y="1893277"/>
            <a:ext cx="1752600" cy="1332483"/>
          </a:xfrm>
          <a:prstGeom prst="rect">
            <a:avLst/>
          </a:prstGeom>
          <a:noFill/>
          <a:ln>
            <a:noFill/>
          </a:ln>
        </p:spPr>
      </p:pic>
      <p:pic>
        <p:nvPicPr>
          <p:cNvPr id="8195" name="Picture 3"/>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86589" y="3593123"/>
            <a:ext cx="8857411" cy="10155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8" descr="http://www.its.caltech.edu/~atomic/snowcrystals/class/xbulletrosette.jpg"/>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33400" y="4953000"/>
            <a:ext cx="1519238" cy="1295400"/>
          </a:xfrm>
          <a:prstGeom prst="rect">
            <a:avLst/>
          </a:prstGeom>
          <a:noFill/>
          <a:ln>
            <a:noFill/>
          </a:ln>
        </p:spPr>
      </p:pic>
      <p:pic>
        <p:nvPicPr>
          <p:cNvPr id="10" name="Picture 9" descr="http://www.its.caltech.edu/~atomic/snowcrystals/class/xradiatingdend.jpg"/>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3657600" y="4892919"/>
            <a:ext cx="1600200" cy="1358412"/>
          </a:xfrm>
          <a:prstGeom prst="rect">
            <a:avLst/>
          </a:prstGeom>
          <a:noFill/>
          <a:ln>
            <a:noFill/>
          </a:ln>
        </p:spPr>
      </p:pic>
      <p:pic>
        <p:nvPicPr>
          <p:cNvPr id="11" name="Picture 10" descr="http://www.its.caltech.edu/~atomic/snowcrystals/class/xrimed.jpg"/>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6858000" y="4953000"/>
            <a:ext cx="1752600" cy="1447800"/>
          </a:xfrm>
          <a:prstGeom prst="rect">
            <a:avLst/>
          </a:prstGeom>
          <a:noFill/>
          <a:ln>
            <a:noFill/>
          </a:ln>
        </p:spPr>
      </p:pic>
    </p:spTree>
    <p:extLst>
      <p:ext uri="{BB962C8B-B14F-4D97-AF65-F5344CB8AC3E}">
        <p14:creationId xmlns:p14="http://schemas.microsoft.com/office/powerpoint/2010/main" xmlns="" val="4816471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r>
              <a:rPr lang="en-US" dirty="0" smtClean="0"/>
              <a:t>* Sound moves through solids quickly.  It would not be trapped in water.</a:t>
            </a:r>
          </a:p>
          <a:p>
            <a:endParaRPr lang="en-US" dirty="0"/>
          </a:p>
          <a:p>
            <a:r>
              <a:rPr lang="en-US" dirty="0" smtClean="0"/>
              <a:t>* The crystal formations are more likely caused by temperature or irregularities in the water then by sound vibrations</a:t>
            </a:r>
          </a:p>
          <a:p>
            <a:r>
              <a:rPr lang="en-US" dirty="0" smtClean="0"/>
              <a:t> * He has not been able to replicate the experiment successfully even after a scientist offered him 1 million dollars if he can replicate it.  </a:t>
            </a:r>
          </a:p>
          <a:p>
            <a:endParaRPr lang="en-US" dirty="0" smtClean="0"/>
          </a:p>
          <a:p>
            <a:r>
              <a:rPr lang="en-US" dirty="0" smtClean="0"/>
              <a:t>* When sound travels through an object they go through compression and rarefaction.  This happens fairly quickly.  (In this experiment songs were played and then after the water was frozen).  Any molecules displaced would have time to go back to their original position</a:t>
            </a:r>
          </a:p>
          <a:p>
            <a:endParaRPr lang="en-US" dirty="0" smtClean="0"/>
          </a:p>
        </p:txBody>
      </p:sp>
      <p:sp>
        <p:nvSpPr>
          <p:cNvPr id="2" name="Title 1"/>
          <p:cNvSpPr>
            <a:spLocks noGrp="1"/>
          </p:cNvSpPr>
          <p:nvPr>
            <p:ph type="title"/>
          </p:nvPr>
        </p:nvSpPr>
        <p:spPr/>
        <p:txBody>
          <a:bodyPr/>
          <a:lstStyle/>
          <a:p>
            <a:r>
              <a:rPr lang="en-US" dirty="0" smtClean="0"/>
              <a:t>Why his theory doesn’t hold water</a:t>
            </a:r>
            <a:endParaRPr lang="en-US" dirty="0"/>
          </a:p>
        </p:txBody>
      </p:sp>
    </p:spTree>
    <p:extLst>
      <p:ext uri="{BB962C8B-B14F-4D97-AF65-F5344CB8AC3E}">
        <p14:creationId xmlns:p14="http://schemas.microsoft.com/office/powerpoint/2010/main" xmlns="" val="24268854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t>All crystals are unique.  No one crystal is exposed to the same environment. </a:t>
            </a:r>
          </a:p>
          <a:p>
            <a:endParaRPr lang="en-US" dirty="0"/>
          </a:p>
        </p:txBody>
      </p:sp>
    </p:spTree>
    <p:extLst>
      <p:ext uri="{BB962C8B-B14F-4D97-AF65-F5344CB8AC3E}">
        <p14:creationId xmlns:p14="http://schemas.microsoft.com/office/powerpoint/2010/main" xmlns="" val="1170222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a:t> </a:t>
            </a:r>
            <a:r>
              <a:rPr lang="en-US" u="sng" dirty="0">
                <a:hlinkClick r:id="rId2"/>
              </a:rPr>
              <a:t>http://www.its.caltech.edu/~</a:t>
            </a:r>
            <a:r>
              <a:rPr lang="en-US" u="sng" dirty="0" smtClean="0">
                <a:hlinkClick r:id="rId2"/>
              </a:rPr>
              <a:t>atomic/snowcrystals/class/class.htm</a:t>
            </a:r>
            <a:endParaRPr lang="en-US" u="sng" dirty="0" smtClean="0"/>
          </a:p>
          <a:p>
            <a:r>
              <a:rPr lang="en-US" u="sng" dirty="0">
                <a:hlinkClick r:id="rId3"/>
              </a:rPr>
              <a:t>http://www.whatthebleep.com/scientists/#Emoto</a:t>
            </a:r>
            <a:endParaRPr lang="en-US" dirty="0"/>
          </a:p>
          <a:p>
            <a:r>
              <a:rPr lang="en-US" u="sng" dirty="0">
                <a:hlinkClick r:id="rId2"/>
              </a:rPr>
              <a:t>http://www.its.caltech.edu/~atomic/snowcrystals/class/class.htm</a:t>
            </a:r>
            <a:endParaRPr lang="en-US" dirty="0"/>
          </a:p>
          <a:p>
            <a:r>
              <a:rPr lang="en-US" u="sng" dirty="0">
                <a:hlinkClick r:id="rId4"/>
              </a:rPr>
              <a:t>http://www.reversespins.com/Water_Crystal_Healing.htm</a:t>
            </a:r>
            <a:endParaRPr lang="en-US" dirty="0"/>
          </a:p>
          <a:p>
            <a:r>
              <a:rPr lang="en-US" u="sng" dirty="0">
                <a:hlinkClick r:id="rId5"/>
              </a:rPr>
              <a:t>http://library.thinkquest.org/19537/Physics4.html</a:t>
            </a:r>
            <a:endParaRPr lang="en-US" dirty="0"/>
          </a:p>
          <a:p>
            <a:endParaRPr lang="en-US" dirty="0"/>
          </a:p>
        </p:txBody>
      </p:sp>
      <p:sp>
        <p:nvSpPr>
          <p:cNvPr id="3" name="Title 2"/>
          <p:cNvSpPr>
            <a:spLocks noGrp="1"/>
          </p:cNvSpPr>
          <p:nvPr>
            <p:ph type="title"/>
          </p:nvPr>
        </p:nvSpPr>
        <p:spPr/>
        <p:txBody>
          <a:bodyPr>
            <a:normAutofit/>
          </a:bodyPr>
          <a:lstStyle/>
          <a:p>
            <a:r>
              <a:rPr lang="en-US" sz="3200" dirty="0" smtClean="0"/>
              <a:t>References</a:t>
            </a:r>
            <a:endParaRPr lang="en-US" sz="3200" dirty="0"/>
          </a:p>
        </p:txBody>
      </p:sp>
    </p:spTree>
    <p:extLst>
      <p:ext uri="{BB962C8B-B14F-4D97-AF65-F5344CB8AC3E}">
        <p14:creationId xmlns:p14="http://schemas.microsoft.com/office/powerpoint/2010/main" xmlns="" val="34406367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Solid</a:t>
            </a:r>
            <a:endParaRPr lang="en-US" sz="3200" dirty="0"/>
          </a:p>
        </p:txBody>
      </p:sp>
      <p:pic>
        <p:nvPicPr>
          <p:cNvPr id="1026" name="Picture 2" descr="http://www.dorlingkindersley-uk.co.uk/static/clipart/uk/dk/sci_matter/image_sci_matter001.jpg"/>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artisticChalkSketch/>
                    </a14:imgEffect>
                  </a14:imgLayer>
                </a14:imgProps>
              </a:ext>
              <a:ext uri="{28A0092B-C50C-407E-A947-70E740481C1C}">
                <a14:useLocalDpi xmlns:a14="http://schemas.microsoft.com/office/drawing/2010/main" xmlns="" val="0"/>
              </a:ext>
            </a:extLst>
          </a:blip>
          <a:srcRect/>
          <a:stretch>
            <a:fillRect/>
          </a:stretch>
        </p:blipFill>
        <p:spPr bwMode="auto">
          <a:xfrm rot="1761643">
            <a:off x="533399" y="3048000"/>
            <a:ext cx="4271291" cy="27432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5181600" y="2286000"/>
            <a:ext cx="2895600" cy="2246769"/>
          </a:xfrm>
          <a:prstGeom prst="rect">
            <a:avLst/>
          </a:prstGeom>
          <a:noFill/>
        </p:spPr>
        <p:txBody>
          <a:bodyPr wrap="square" rtlCol="0">
            <a:spAutoFit/>
          </a:bodyPr>
          <a:lstStyle/>
          <a:p>
            <a:r>
              <a:rPr lang="en-US" sz="2800" dirty="0" smtClean="0"/>
              <a:t>Solids are tightly knit.  The molecules are formed closely together.</a:t>
            </a:r>
            <a:endParaRPr lang="en-US" sz="2800" dirty="0"/>
          </a:p>
        </p:txBody>
      </p:sp>
    </p:spTree>
    <p:extLst>
      <p:ext uri="{BB962C8B-B14F-4D97-AF65-F5344CB8AC3E}">
        <p14:creationId xmlns:p14="http://schemas.microsoft.com/office/powerpoint/2010/main" xmlns="" val="33175075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1017011"/>
            <a:ext cx="4114800" cy="701040"/>
          </a:xfrm>
        </p:spPr>
        <p:txBody>
          <a:bodyPr>
            <a:normAutofit/>
          </a:bodyPr>
          <a:lstStyle/>
          <a:p>
            <a:r>
              <a:rPr lang="en-US" sz="3200" dirty="0" smtClean="0"/>
              <a:t>Liquid</a:t>
            </a:r>
            <a:endParaRPr lang="en-US" sz="3200" dirty="0"/>
          </a:p>
        </p:txBody>
      </p:sp>
      <p:pic>
        <p:nvPicPr>
          <p:cNvPr id="2050" name="Picture 2" descr="http://t3.gstatic.com/images?q=tbn:ANd9GcTlV-QJ7uZS31b-sB-LZ7DAmUNc-iI8fE6xHNmOPDvAxoxnrts&amp;t=1&amp;usg=__UZQ1aWpZ-3M2Nq5alKKAmRgKjQI="/>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artisticGlowEdges/>
                    </a14:imgEffect>
                  </a14:imgLayer>
                </a14:imgProps>
              </a:ext>
              <a:ext uri="{28A0092B-C50C-407E-A947-70E740481C1C}">
                <a14:useLocalDpi xmlns:a14="http://schemas.microsoft.com/office/drawing/2010/main" xmlns="" val="0"/>
              </a:ext>
            </a:extLst>
          </a:blip>
          <a:srcRect/>
          <a:stretch>
            <a:fillRect/>
          </a:stretch>
        </p:blipFill>
        <p:spPr bwMode="auto">
          <a:xfrm rot="19059755">
            <a:off x="761999" y="2743200"/>
            <a:ext cx="4030133" cy="25908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4792132" y="3124200"/>
            <a:ext cx="3894668" cy="2554545"/>
          </a:xfrm>
          <a:prstGeom prst="rect">
            <a:avLst/>
          </a:prstGeom>
          <a:noFill/>
        </p:spPr>
        <p:txBody>
          <a:bodyPr wrap="square" rtlCol="0">
            <a:spAutoFit/>
          </a:bodyPr>
          <a:lstStyle/>
          <a:p>
            <a:r>
              <a:rPr lang="en-US" sz="3200" dirty="0" smtClean="0"/>
              <a:t>Liquids are less compact.  The molecules are more spread out and more rapidly moving.</a:t>
            </a:r>
            <a:endParaRPr lang="en-US" sz="3200" dirty="0"/>
          </a:p>
        </p:txBody>
      </p:sp>
    </p:spTree>
    <p:extLst>
      <p:ext uri="{BB962C8B-B14F-4D97-AF65-F5344CB8AC3E}">
        <p14:creationId xmlns:p14="http://schemas.microsoft.com/office/powerpoint/2010/main" xmlns="" val="12932093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p:txBody>
          <a:bodyPr/>
          <a:lstStyle/>
          <a:p>
            <a:r>
              <a:rPr lang="en-US" sz="2800" dirty="0" smtClean="0"/>
              <a:t>Sound moves more readily through  them (17 times faster)</a:t>
            </a:r>
          </a:p>
          <a:p>
            <a:r>
              <a:rPr lang="en-US" sz="2800" dirty="0" smtClean="0"/>
              <a:t>We don’t always hear the sound because of lack of oxygen ( like in a vacuum)</a:t>
            </a:r>
          </a:p>
          <a:p>
            <a:endParaRPr lang="en-US" dirty="0"/>
          </a:p>
        </p:txBody>
      </p:sp>
      <p:sp>
        <p:nvSpPr>
          <p:cNvPr id="7" name="Content Placeholder 6"/>
          <p:cNvSpPr>
            <a:spLocks noGrp="1"/>
          </p:cNvSpPr>
          <p:nvPr>
            <p:ph sz="quarter" idx="14"/>
          </p:nvPr>
        </p:nvSpPr>
        <p:spPr/>
        <p:txBody>
          <a:bodyPr>
            <a:normAutofit/>
          </a:bodyPr>
          <a:lstStyle/>
          <a:p>
            <a:r>
              <a:rPr lang="en-US" sz="2800" dirty="0" smtClean="0"/>
              <a:t>Sound move slower but not as slow as a gas</a:t>
            </a:r>
          </a:p>
          <a:p>
            <a:r>
              <a:rPr lang="en-US" sz="2800" dirty="0" smtClean="0"/>
              <a:t>We can hear sound but may not be as clear as in a gas.</a:t>
            </a:r>
            <a:endParaRPr lang="en-US" sz="2800" dirty="0"/>
          </a:p>
        </p:txBody>
      </p:sp>
      <p:sp>
        <p:nvSpPr>
          <p:cNvPr id="4" name="Text Placeholder 3"/>
          <p:cNvSpPr>
            <a:spLocks noGrp="1"/>
          </p:cNvSpPr>
          <p:nvPr>
            <p:ph type="body" sz="half" idx="2"/>
          </p:nvPr>
        </p:nvSpPr>
        <p:spPr/>
        <p:txBody>
          <a:bodyPr>
            <a:normAutofit/>
          </a:bodyPr>
          <a:lstStyle/>
          <a:p>
            <a:r>
              <a:rPr lang="en-US" sz="2800" dirty="0" smtClean="0"/>
              <a:t>Solid </a:t>
            </a:r>
            <a:endParaRPr lang="en-US" sz="2800" dirty="0"/>
          </a:p>
        </p:txBody>
      </p:sp>
      <p:sp>
        <p:nvSpPr>
          <p:cNvPr id="6" name="Text Placeholder 5"/>
          <p:cNvSpPr>
            <a:spLocks noGrp="1"/>
          </p:cNvSpPr>
          <p:nvPr>
            <p:ph type="body" sz="half" idx="15"/>
          </p:nvPr>
        </p:nvSpPr>
        <p:spPr/>
        <p:txBody>
          <a:bodyPr>
            <a:normAutofit/>
          </a:bodyPr>
          <a:lstStyle/>
          <a:p>
            <a:r>
              <a:rPr lang="en-US" sz="2800" dirty="0" smtClean="0"/>
              <a:t>Liquid </a:t>
            </a:r>
            <a:endParaRPr lang="en-US" sz="2800" dirty="0"/>
          </a:p>
        </p:txBody>
      </p:sp>
      <p:sp>
        <p:nvSpPr>
          <p:cNvPr id="2" name="Title 1"/>
          <p:cNvSpPr>
            <a:spLocks noGrp="1"/>
          </p:cNvSpPr>
          <p:nvPr>
            <p:ph type="title"/>
          </p:nvPr>
        </p:nvSpPr>
        <p:spPr>
          <a:xfrm>
            <a:off x="2514600" y="975360"/>
            <a:ext cx="4191000" cy="853440"/>
          </a:xfrm>
        </p:spPr>
        <p:txBody>
          <a:bodyPr>
            <a:noAutofit/>
          </a:bodyPr>
          <a:lstStyle/>
          <a:p>
            <a:r>
              <a:rPr lang="en-US" sz="3200" dirty="0" smtClean="0"/>
              <a:t>Movement of Sound</a:t>
            </a:r>
            <a:endParaRPr lang="en-US" sz="3200" dirty="0"/>
          </a:p>
        </p:txBody>
      </p:sp>
    </p:spTree>
    <p:extLst>
      <p:ext uri="{BB962C8B-B14F-4D97-AF65-F5344CB8AC3E}">
        <p14:creationId xmlns:p14="http://schemas.microsoft.com/office/powerpoint/2010/main" xmlns="" val="9172665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3"/>
          </p:nvPr>
        </p:nvSpPr>
        <p:spPr/>
        <p:txBody>
          <a:bodyPr/>
          <a:lstStyle/>
          <a:p>
            <a:r>
              <a:rPr lang="en-US" sz="3600" dirty="0" smtClean="0"/>
              <a:t>Mr. </a:t>
            </a:r>
            <a:r>
              <a:rPr lang="en-US" sz="3600" dirty="0" err="1" smtClean="0"/>
              <a:t>Emoto</a:t>
            </a:r>
            <a:endParaRPr lang="en-US" sz="3600" dirty="0" smtClean="0"/>
          </a:p>
          <a:p>
            <a:r>
              <a:rPr lang="en-US" sz="3600" dirty="0" smtClean="0"/>
              <a:t>Claims that water can hold onto sound vibrations and when frozen they produce a unique crystal</a:t>
            </a:r>
          </a:p>
          <a:p>
            <a:pPr marL="0" indent="0">
              <a:buNone/>
            </a:pPr>
            <a:endParaRPr lang="en-US" dirty="0"/>
          </a:p>
        </p:txBody>
      </p:sp>
      <p:sp>
        <p:nvSpPr>
          <p:cNvPr id="2" name="Title 1"/>
          <p:cNvSpPr>
            <a:spLocks noGrp="1"/>
          </p:cNvSpPr>
          <p:nvPr>
            <p:ph type="title"/>
          </p:nvPr>
        </p:nvSpPr>
        <p:spPr/>
        <p:txBody>
          <a:bodyPr>
            <a:normAutofit/>
          </a:bodyPr>
          <a:lstStyle/>
          <a:p>
            <a:r>
              <a:rPr lang="en-US" sz="3200" dirty="0" smtClean="0"/>
              <a:t>New Science</a:t>
            </a:r>
            <a:endParaRPr lang="en-US" sz="3200" dirty="0"/>
          </a:p>
        </p:txBody>
      </p:sp>
    </p:spTree>
    <p:extLst>
      <p:ext uri="{BB962C8B-B14F-4D97-AF65-F5344CB8AC3E}">
        <p14:creationId xmlns:p14="http://schemas.microsoft.com/office/powerpoint/2010/main" xmlns="" val="38502425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743200" y="1752600"/>
            <a:ext cx="6172200" cy="3110345"/>
          </a:xfrm>
          <a:solidFill>
            <a:schemeClr val="bg2">
              <a:lumMod val="50000"/>
            </a:schemeClr>
          </a:solidFill>
        </p:spPr>
        <p:txBody>
          <a:bodyPr>
            <a:normAutofit/>
          </a:bodyPr>
          <a:lstStyle/>
          <a:p>
            <a:pPr marL="0" indent="0">
              <a:buNone/>
            </a:pPr>
            <a:r>
              <a:rPr lang="en-US" dirty="0"/>
              <a:t> </a:t>
            </a:r>
          </a:p>
          <a:p>
            <a:endParaRPr lang="en-US" dirty="0"/>
          </a:p>
        </p:txBody>
      </p:sp>
      <p:sp>
        <p:nvSpPr>
          <p:cNvPr id="2" name="Title 1"/>
          <p:cNvSpPr>
            <a:spLocks noGrp="1"/>
          </p:cNvSpPr>
          <p:nvPr>
            <p:ph type="title"/>
          </p:nvPr>
        </p:nvSpPr>
        <p:spPr/>
        <p:txBody>
          <a:bodyPr/>
          <a:lstStyle/>
          <a:p>
            <a:r>
              <a:rPr lang="en-US" dirty="0" smtClean="0"/>
              <a:t>Mr. </a:t>
            </a:r>
            <a:r>
              <a:rPr lang="en-US" dirty="0" err="1" smtClean="0"/>
              <a:t>Emoto’s</a:t>
            </a:r>
            <a:r>
              <a:rPr lang="en-US" dirty="0" smtClean="0"/>
              <a:t> Work</a:t>
            </a:r>
            <a:endParaRPr lang="en-US" dirty="0"/>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3048000"/>
            <a:ext cx="4343400" cy="38981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4343400" y="1752600"/>
            <a:ext cx="4572000" cy="1477328"/>
          </a:xfrm>
          <a:prstGeom prst="rect">
            <a:avLst/>
          </a:prstGeom>
        </p:spPr>
        <p:txBody>
          <a:bodyPr>
            <a:spAutoFit/>
          </a:bodyPr>
          <a:lstStyle/>
          <a:p>
            <a:r>
              <a:rPr lang="en-US" dirty="0"/>
              <a:t>This is a picture of "The </a:t>
            </a:r>
            <a:r>
              <a:rPr lang="en-US" dirty="0" err="1"/>
              <a:t>Modau</a:t>
            </a:r>
            <a:r>
              <a:rPr lang="en-US" dirty="0"/>
              <a:t> ".  It is believed to rid irritability by the use of the lymphatic system.  When a person listens to “The </a:t>
            </a:r>
            <a:r>
              <a:rPr lang="en-US" dirty="0" err="1"/>
              <a:t>Modau</a:t>
            </a:r>
            <a:r>
              <a:rPr lang="en-US" dirty="0"/>
              <a:t>” they feel calmer and according to </a:t>
            </a:r>
            <a:r>
              <a:rPr lang="en-US" dirty="0" err="1"/>
              <a:t>Emoto</a:t>
            </a:r>
            <a:r>
              <a:rPr lang="en-US" dirty="0"/>
              <a:t> water can feel this too and the pretty crystal shows that</a:t>
            </a:r>
            <a:r>
              <a:rPr lang="en-US" dirty="0">
                <a:solidFill>
                  <a:schemeClr val="bg1"/>
                </a:solidFill>
              </a:rPr>
              <a:t>.</a:t>
            </a:r>
          </a:p>
        </p:txBody>
      </p:sp>
    </p:spTree>
    <p:extLst>
      <p:ext uri="{BB962C8B-B14F-4D97-AF65-F5344CB8AC3E}">
        <p14:creationId xmlns:p14="http://schemas.microsoft.com/office/powerpoint/2010/main" xmlns="" val="15557286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851080">
            <a:off x="2543803" y="1633693"/>
            <a:ext cx="4191000" cy="39449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ontent Placeholder 2"/>
          <p:cNvSpPr>
            <a:spLocks noGrp="1"/>
          </p:cNvSpPr>
          <p:nvPr>
            <p:ph sz="quarter" idx="13"/>
          </p:nvPr>
        </p:nvSpPr>
        <p:spPr>
          <a:xfrm rot="833951">
            <a:off x="134135" y="979977"/>
            <a:ext cx="8655928" cy="4075176"/>
          </a:xfrm>
        </p:spPr>
        <p:txBody>
          <a:bodyPr/>
          <a:lstStyle/>
          <a:p>
            <a:r>
              <a:rPr lang="en-US" sz="2800" dirty="0" smtClean="0">
                <a:solidFill>
                  <a:srgbClr val="FF0000"/>
                </a:solidFill>
              </a:rPr>
              <a:t>This is the "The Blue Danube".  </a:t>
            </a:r>
            <a:r>
              <a:rPr lang="en-US" sz="2800" dirty="0" err="1" smtClean="0">
                <a:solidFill>
                  <a:srgbClr val="FF0000"/>
                </a:solidFill>
              </a:rPr>
              <a:t>Emoto</a:t>
            </a:r>
            <a:r>
              <a:rPr lang="en-US" sz="2800" dirty="0" smtClean="0">
                <a:solidFill>
                  <a:srgbClr val="FF0000"/>
                </a:solidFill>
              </a:rPr>
              <a:t> believed this would affect your central nervous system by restoring it. It is thought by </a:t>
            </a:r>
            <a:r>
              <a:rPr lang="en-US" sz="2800" dirty="0" err="1" smtClean="0">
                <a:solidFill>
                  <a:srgbClr val="FF0000"/>
                </a:solidFill>
              </a:rPr>
              <a:t>Emoto</a:t>
            </a:r>
            <a:r>
              <a:rPr lang="en-US" sz="2800" dirty="0" smtClean="0">
                <a:solidFill>
                  <a:srgbClr val="FF0000"/>
                </a:solidFill>
              </a:rPr>
              <a:t> this song would relieve stress and fatigue.  The crystal is supposed to emulate that</a:t>
            </a:r>
            <a:r>
              <a:rPr lang="en-US" dirty="0" smtClean="0">
                <a:solidFill>
                  <a:srgbClr val="FF0000"/>
                </a:solidFill>
              </a:rPr>
              <a:t>.</a:t>
            </a:r>
          </a:p>
        </p:txBody>
      </p:sp>
    </p:spTree>
    <p:extLst>
      <p:ext uri="{BB962C8B-B14F-4D97-AF65-F5344CB8AC3E}">
        <p14:creationId xmlns:p14="http://schemas.microsoft.com/office/powerpoint/2010/main" xmlns="" val="11736872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descr="http://www.reversespins.com/pics/Lohengrin.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8769979">
            <a:off x="3526968" y="1087583"/>
            <a:ext cx="5943600" cy="4524375"/>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152400" y="381000"/>
            <a:ext cx="4572000" cy="4020652"/>
          </a:xfrm>
          <a:prstGeom prst="rect">
            <a:avLst/>
          </a:prstGeom>
        </p:spPr>
        <p:txBody>
          <a:bodyPr>
            <a:spAutoFit/>
          </a:bodyPr>
          <a:lstStyle/>
          <a:p>
            <a:pPr>
              <a:lnSpc>
                <a:spcPct val="115000"/>
              </a:lnSpc>
              <a:spcAft>
                <a:spcPts val="1000"/>
              </a:spcAft>
            </a:pPr>
            <a:r>
              <a:rPr lang="en-US" sz="3200" dirty="0" smtClean="0">
                <a:effectLst/>
                <a:latin typeface="Times New Roman"/>
                <a:ea typeface="Calibri"/>
                <a:cs typeface="Times New Roman"/>
              </a:rPr>
              <a:t>This is the Prelude to Act One From the Opera.  </a:t>
            </a:r>
            <a:r>
              <a:rPr lang="en-US" sz="3200" dirty="0" err="1" smtClean="0">
                <a:effectLst/>
                <a:latin typeface="Times New Roman"/>
                <a:ea typeface="Calibri"/>
                <a:cs typeface="Times New Roman"/>
              </a:rPr>
              <a:t>Emoto</a:t>
            </a:r>
            <a:r>
              <a:rPr lang="en-US" sz="3200" dirty="0" smtClean="0">
                <a:effectLst/>
                <a:latin typeface="Times New Roman"/>
                <a:ea typeface="Calibri"/>
                <a:cs typeface="Times New Roman"/>
              </a:rPr>
              <a:t> believed that his resonated with self-love.  The music could physically relieve joint pain so </a:t>
            </a:r>
            <a:r>
              <a:rPr lang="en-US" sz="3200" dirty="0" err="1" smtClean="0">
                <a:effectLst/>
                <a:latin typeface="Times New Roman"/>
                <a:ea typeface="Calibri"/>
                <a:cs typeface="Times New Roman"/>
              </a:rPr>
              <a:t>Emoto</a:t>
            </a:r>
            <a:r>
              <a:rPr lang="en-US" sz="3200" dirty="0" smtClean="0">
                <a:effectLst/>
                <a:latin typeface="Times New Roman"/>
                <a:ea typeface="Calibri"/>
                <a:cs typeface="Times New Roman"/>
              </a:rPr>
              <a:t> says.  </a:t>
            </a:r>
            <a:endParaRPr lang="en-US" sz="3200" dirty="0">
              <a:effectLst/>
              <a:latin typeface="Calibri"/>
              <a:ea typeface="Calibri"/>
              <a:cs typeface="Times New Roman"/>
            </a:endParaRPr>
          </a:p>
        </p:txBody>
      </p:sp>
    </p:spTree>
    <p:extLst>
      <p:ext uri="{BB962C8B-B14F-4D97-AF65-F5344CB8AC3E}">
        <p14:creationId xmlns:p14="http://schemas.microsoft.com/office/powerpoint/2010/main" xmlns="" val="13132811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descr="http://www.reversespins.com/pics/Fountains_of_Rom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9329600">
            <a:off x="212941" y="838198"/>
            <a:ext cx="5514975" cy="457200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7"/>
          <p:cNvSpPr/>
          <p:nvPr/>
        </p:nvSpPr>
        <p:spPr>
          <a:xfrm>
            <a:off x="4502727" y="2935514"/>
            <a:ext cx="4572000" cy="3970318"/>
          </a:xfrm>
          <a:prstGeom prst="rect">
            <a:avLst/>
          </a:prstGeom>
        </p:spPr>
        <p:txBody>
          <a:bodyPr>
            <a:spAutoFit/>
          </a:bodyPr>
          <a:lstStyle/>
          <a:p>
            <a:r>
              <a:rPr lang="en-US" sz="2800" dirty="0" smtClean="0">
                <a:solidFill>
                  <a:srgbClr val="FF0000"/>
                </a:solidFill>
                <a:effectLst/>
                <a:latin typeface="Times New Roman"/>
                <a:ea typeface="Calibri"/>
              </a:rPr>
              <a:t>This is "The </a:t>
            </a:r>
            <a:r>
              <a:rPr lang="en-US" sz="2800" dirty="0" err="1" smtClean="0">
                <a:solidFill>
                  <a:srgbClr val="FF0000"/>
                </a:solidFill>
                <a:effectLst/>
                <a:latin typeface="Times New Roman"/>
                <a:ea typeface="Calibri"/>
              </a:rPr>
              <a:t>Trevi</a:t>
            </a:r>
            <a:r>
              <a:rPr lang="en-US" sz="2800" dirty="0" smtClean="0">
                <a:solidFill>
                  <a:srgbClr val="FF0000"/>
                </a:solidFill>
                <a:effectLst/>
                <a:latin typeface="Times New Roman"/>
                <a:ea typeface="Calibri"/>
              </a:rPr>
              <a:t> Fountain at Noon" From </a:t>
            </a:r>
            <a:r>
              <a:rPr lang="en-US" sz="2800" i="1" dirty="0" smtClean="0">
                <a:solidFill>
                  <a:srgbClr val="FF0000"/>
                </a:solidFill>
                <a:effectLst/>
                <a:latin typeface="Times New Roman"/>
                <a:ea typeface="Calibri"/>
              </a:rPr>
              <a:t>The Fountains of Rome.  </a:t>
            </a:r>
            <a:r>
              <a:rPr lang="en-US" sz="2800" dirty="0" smtClean="0">
                <a:solidFill>
                  <a:srgbClr val="FF0000"/>
                </a:solidFill>
                <a:effectLst/>
                <a:latin typeface="Times New Roman"/>
                <a:ea typeface="Calibri"/>
              </a:rPr>
              <a:t>This is thought to bring good fortune.  The water is supposed to show that the water was forming to the emotion of fortune.  The water itself would be a buffer to illness.</a:t>
            </a:r>
            <a:endParaRPr lang="en-US" sz="2800" dirty="0">
              <a:solidFill>
                <a:srgbClr val="FF0000"/>
              </a:solidFill>
            </a:endParaRPr>
          </a:p>
        </p:txBody>
      </p:sp>
    </p:spTree>
    <p:extLst>
      <p:ext uri="{BB962C8B-B14F-4D97-AF65-F5344CB8AC3E}">
        <p14:creationId xmlns:p14="http://schemas.microsoft.com/office/powerpoint/2010/main" xmlns="" val="39347355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emplate>
  <TotalTime>84</TotalTime>
  <Words>448</Words>
  <Application>Microsoft Office PowerPoint</Application>
  <PresentationFormat>On-screen Show (4:3)</PresentationFormat>
  <Paragraphs>37</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BlackTie</vt:lpstr>
      <vt:lpstr>Water/Ice</vt:lpstr>
      <vt:lpstr>Solid</vt:lpstr>
      <vt:lpstr>Liquid</vt:lpstr>
      <vt:lpstr>Movement of Sound</vt:lpstr>
      <vt:lpstr>New Science</vt:lpstr>
      <vt:lpstr>Mr. Emoto’s Work</vt:lpstr>
      <vt:lpstr>Slide 7</vt:lpstr>
      <vt:lpstr>Slide 8</vt:lpstr>
      <vt:lpstr>Slide 9</vt:lpstr>
      <vt:lpstr>About Physics and Crystal Formations</vt:lpstr>
      <vt:lpstr>Slide 11</vt:lpstr>
      <vt:lpstr>Why his theory doesn’t hold water</vt:lpstr>
      <vt:lpstr>Slide 13</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Water/Ice</dc:title>
  <dc:creator>Lizz and Keith</dc:creator>
  <cp:lastModifiedBy>mahesp</cp:lastModifiedBy>
  <cp:revision>8</cp:revision>
  <dcterms:created xsi:type="dcterms:W3CDTF">2010-10-27T02:31:57Z</dcterms:created>
  <dcterms:modified xsi:type="dcterms:W3CDTF">2010-10-27T12:46:51Z</dcterms:modified>
</cp:coreProperties>
</file>